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Play"/>
      <p:regular r:id="rId21"/>
      <p:bold r:id="rId22"/>
    </p:embeddedFont>
    <p:embeddedFont>
      <p:font typeface="Tahoma"/>
      <p:regular r:id="rId23"/>
      <p:bold r:id="rId24"/>
    </p:embeddedFont>
    <p:embeddedFont>
      <p:font typeface="Open Sans Medium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lay-bold.fntdata"/><Relationship Id="rId21" Type="http://schemas.openxmlformats.org/officeDocument/2006/relationships/font" Target="fonts/Play-regular.fntdata"/><Relationship Id="rId24" Type="http://schemas.openxmlformats.org/officeDocument/2006/relationships/font" Target="fonts/Tahoma-bold.fntdata"/><Relationship Id="rId23" Type="http://schemas.openxmlformats.org/officeDocument/2006/relationships/font" Target="fonts/Tahom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Medium-bold.fntdata"/><Relationship Id="rId25" Type="http://schemas.openxmlformats.org/officeDocument/2006/relationships/font" Target="fonts/OpenSansMedium-regular.fntdata"/><Relationship Id="rId28" Type="http://schemas.openxmlformats.org/officeDocument/2006/relationships/font" Target="fonts/OpenSansMedium-boldItalic.fntdata"/><Relationship Id="rId27" Type="http://schemas.openxmlformats.org/officeDocument/2006/relationships/font" Target="fonts/OpenSans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w-I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latin typeface="Tahoma"/>
                <a:ea typeface="Tahoma"/>
                <a:cs typeface="Tahoma"/>
                <a:sym typeface="Tahoma"/>
              </a:rPr>
              <a:t>לתת הסבר על על המטרה של מציאת תבניות 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:notes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877fe4ef6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d877fe4ef6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877fe4ef6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d877fe4ef6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877fe4ef6_4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d877fe4ef6_4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877fe4ef6_5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877fe4ef6_5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d877fe4ef6_5_71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877fe4ef6_5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877fe4ef6_5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d877fe4ef6_5_77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877fe4ef6_5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877fe4ef6_5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d877fe4ef6_5_86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877fe4ef6_4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d877fe4ef6_4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d877fe4ef6_4_65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If we find patterns of these 2 types, we can say that our algorithm is able to diagnose ADHD</a:t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877fe4ef6_5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d877fe4ef6_5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8748df02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d8748df02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877fe4ef6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d877fe4ef6_4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b5f9dc9e9_1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b5f9dc9e9_1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2b5f9dc9e9_1_121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b5f9dc9e9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b5f9dc9e9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2b5f9dc9e9_0_31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מונה עם כיתוב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וכן עם כיתוב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טקסט אנכי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אנכית וטקסט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תוכן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609600" y="1547767"/>
            <a:ext cx="10972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rtl="1" algn="r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1" algn="r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1" algn="r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1" algn="r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1" algn="r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1" algn="r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1" algn="r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1" algn="r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ני תכנים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ופית כותרת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מקטע עליונה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השוואה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בלבד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ריק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41.png"/><Relationship Id="rId5" Type="http://schemas.openxmlformats.org/officeDocument/2006/relationships/image" Target="../media/image12.png"/><Relationship Id="rId6" Type="http://schemas.openxmlformats.org/officeDocument/2006/relationships/image" Target="../media/image51.png"/><Relationship Id="rId7" Type="http://schemas.openxmlformats.org/officeDocument/2006/relationships/image" Target="../media/image32.png"/><Relationship Id="rId8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6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pn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png"/><Relationship Id="rId4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19.png"/><Relationship Id="rId8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40.png"/><Relationship Id="rId8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3049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תמונה שמכילה טקסט, צילום מסך, ספרה, בועה&#10;&#10;התיאור נוצר באופן אוטומטי" id="94" name="Google Shape;94;p14"/>
          <p:cNvPicPr preferRelativeResize="0"/>
          <p:nvPr/>
        </p:nvPicPr>
        <p:blipFill rotWithShape="1">
          <a:blip r:embed="rId3">
            <a:alphaModFix/>
          </a:blip>
          <a:srcRect b="-1" l="243" r="0" t="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-20875" y="0"/>
            <a:ext cx="5347200" cy="25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iw-IL" sz="3600"/>
              <a:t>Order Preserving Matching for ADHD analysis using EEG waves</a:t>
            </a:r>
            <a:endParaRPr sz="3600"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464525" y="2921100"/>
            <a:ext cx="3822300" cy="3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000" u="sng"/>
              <a:t>Lecturers Guide:</a:t>
            </a:r>
            <a:br>
              <a:rPr lang="iw-IL" sz="2000" u="sng"/>
            </a:br>
            <a:br>
              <a:rPr lang="iw-IL" sz="2000" u="sng"/>
            </a:br>
            <a:r>
              <a:rPr lang="iw-IL" sz="2000"/>
              <a:t>Dr. Anat Dahan</a:t>
            </a:r>
            <a:br>
              <a:rPr lang="iw-IL" sz="2000"/>
            </a:br>
            <a:br>
              <a:rPr lang="iw-IL" sz="2000" u="sng"/>
            </a:br>
            <a:r>
              <a:rPr lang="iw-IL" sz="2000"/>
              <a:t>Dr. </a:t>
            </a:r>
            <a:r>
              <a:rPr lang="iw-IL" sz="2000"/>
              <a:t>Samah </a:t>
            </a:r>
            <a:r>
              <a:rPr lang="iw-IL" sz="2000"/>
              <a:t>Idrees </a:t>
            </a:r>
            <a:r>
              <a:rPr lang="iw-IL" sz="2000"/>
              <a:t>Ghazawi</a:t>
            </a:r>
            <a:br>
              <a:rPr lang="iw-IL" sz="2000"/>
            </a:br>
            <a:br>
              <a:rPr lang="iw-IL" sz="2000"/>
            </a:br>
            <a:br>
              <a:rPr lang="iw-IL" sz="2000"/>
            </a:br>
            <a:r>
              <a:rPr lang="iw-IL" sz="2000" u="sng"/>
              <a:t>Students Submit:</a:t>
            </a:r>
            <a:br>
              <a:rPr lang="iw-IL" sz="2000" u="sng"/>
            </a:br>
            <a:br>
              <a:rPr lang="iw-IL" sz="2000" u="sng"/>
            </a:br>
            <a:r>
              <a:rPr lang="iw-IL" sz="2000"/>
              <a:t>Tamir Nahari</a:t>
            </a:r>
            <a:br>
              <a:rPr lang="iw-IL" sz="2000"/>
            </a:br>
            <a:br>
              <a:rPr lang="iw-IL" sz="2000"/>
            </a:br>
            <a:r>
              <a:rPr lang="iw-IL" sz="2000"/>
              <a:t>Yaakov Shitrit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br>
              <a:rPr lang="iw-IL" sz="1000"/>
            </a:br>
            <a:br>
              <a:rPr lang="iw-IL" sz="1000"/>
            </a:br>
            <a:r>
              <a:rPr lang="iw-IL" sz="800"/>
              <a:t> </a:t>
            </a:r>
            <a:endParaRPr sz="1849"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25356" l="0" r="0" t="25351"/>
          <a:stretch/>
        </p:blipFill>
        <p:spPr>
          <a:xfrm>
            <a:off x="1074125" y="6052175"/>
            <a:ext cx="19240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-3" y="-1"/>
            <a:ext cx="12192000" cy="6858000"/>
          </a:xfrm>
          <a:prstGeom prst="rect">
            <a:avLst/>
          </a:prstGeom>
          <a:solidFill>
            <a:srgbClr val="82766A">
              <a:alpha val="149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 txBox="1"/>
          <p:nvPr>
            <p:ph type="title"/>
          </p:nvPr>
        </p:nvSpPr>
        <p:spPr>
          <a:xfrm>
            <a:off x="779135" y="232675"/>
            <a:ext cx="35958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iw-IL"/>
              <a:t>The </a:t>
            </a:r>
            <a:r>
              <a:rPr b="1" lang="iw-IL"/>
              <a:t>dataset</a:t>
            </a:r>
            <a:endParaRPr/>
          </a:p>
        </p:txBody>
      </p:sp>
      <p:sp>
        <p:nvSpPr>
          <p:cNvPr id="252" name="Google Shape;252;p23"/>
          <p:cNvSpPr txBox="1"/>
          <p:nvPr>
            <p:ph idx="1" type="body"/>
          </p:nvPr>
        </p:nvSpPr>
        <p:spPr>
          <a:xfrm>
            <a:off x="1238075" y="2099350"/>
            <a:ext cx="3237900" cy="18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iw-IL" sz="2000">
                <a:latin typeface="Open Sans Medium"/>
                <a:ea typeface="Open Sans Medium"/>
                <a:cs typeface="Open Sans Medium"/>
                <a:sym typeface="Open Sans Medium"/>
              </a:rPr>
              <a:t>The  database includes EEG scans collected from 121 children aged 7-12, of whom 60 were diagnosed with ADHD and 61 without the disorder.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4">
            <a:alphaModFix/>
          </a:blip>
          <a:srcRect b="2669" l="0" r="0" t="2660"/>
          <a:stretch/>
        </p:blipFill>
        <p:spPr>
          <a:xfrm>
            <a:off x="4948188" y="1"/>
            <a:ext cx="7243812" cy="6857999"/>
          </a:xfrm>
          <a:custGeom>
            <a:rect b="b" l="l" r="r" t="t"/>
            <a:pathLst>
              <a:path extrusionOk="0" h="6857999" w="7243812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4" name="Google Shape;254;p23"/>
          <p:cNvSpPr txBox="1"/>
          <p:nvPr>
            <p:ph idx="1" type="body"/>
          </p:nvPr>
        </p:nvSpPr>
        <p:spPr>
          <a:xfrm>
            <a:off x="1238075" y="4265175"/>
            <a:ext cx="32379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000"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b="1" lang="iw-IL" sz="2000">
                <a:latin typeface="Open Sans"/>
                <a:ea typeface="Open Sans"/>
                <a:cs typeface="Open Sans"/>
                <a:sym typeface="Open Sans"/>
              </a:rPr>
              <a:t>Recording Details: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w-IL" sz="1700">
                <a:latin typeface="Open Sans"/>
                <a:ea typeface="Open Sans"/>
                <a:cs typeface="Open Sans"/>
                <a:sym typeface="Open Sans"/>
              </a:rPr>
              <a:t>•19 EEG channels using the 10-20 system.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w-IL" sz="1700">
                <a:latin typeface="Open Sans"/>
                <a:ea typeface="Open Sans"/>
                <a:cs typeface="Open Sans"/>
                <a:sym typeface="Open Sans"/>
              </a:rPr>
              <a:t>•Sampling frequency: 128 Hz.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75" y="2447950"/>
            <a:ext cx="1137000" cy="113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075" y="4874026"/>
            <a:ext cx="1137000" cy="111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/>
          <p:nvPr/>
        </p:nvSpPr>
        <p:spPr>
          <a:xfrm>
            <a:off x="-3" y="-1"/>
            <a:ext cx="12192000" cy="6858000"/>
          </a:xfrm>
          <a:prstGeom prst="rect">
            <a:avLst/>
          </a:prstGeom>
          <a:solidFill>
            <a:srgbClr val="82766A">
              <a:alpha val="149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 txBox="1"/>
          <p:nvPr>
            <p:ph type="title"/>
          </p:nvPr>
        </p:nvSpPr>
        <p:spPr>
          <a:xfrm>
            <a:off x="779135" y="609650"/>
            <a:ext cx="35958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iw-IL"/>
              <a:t>Noise </a:t>
            </a:r>
            <a:r>
              <a:rPr b="1" lang="iw-IL"/>
              <a:t>removal</a:t>
            </a:r>
            <a:endParaRPr/>
          </a:p>
        </p:txBody>
      </p:sp>
      <p:sp>
        <p:nvSpPr>
          <p:cNvPr id="264" name="Google Shape;264;p24"/>
          <p:cNvSpPr txBox="1"/>
          <p:nvPr>
            <p:ph idx="1" type="body"/>
          </p:nvPr>
        </p:nvSpPr>
        <p:spPr>
          <a:xfrm>
            <a:off x="1137025" y="2457650"/>
            <a:ext cx="3237900" cy="18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1900">
                <a:latin typeface="Times New Roman"/>
                <a:ea typeface="Times New Roman"/>
                <a:cs typeface="Times New Roman"/>
                <a:sym typeface="Times New Roman"/>
              </a:rPr>
              <a:t>Filtering (High-pass, Low-pass)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1900">
                <a:latin typeface="Times New Roman"/>
                <a:ea typeface="Times New Roman"/>
                <a:cs typeface="Times New Roman"/>
                <a:sym typeface="Times New Roman"/>
              </a:rPr>
              <a:t>- ICA for artifacts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iw-IL" sz="1900">
                <a:latin typeface="Times New Roman"/>
                <a:ea typeface="Times New Roman"/>
                <a:cs typeface="Times New Roman"/>
                <a:sym typeface="Times New Roman"/>
              </a:rPr>
              <a:t>- 19 channels each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1137025" y="4526150"/>
            <a:ext cx="32379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000">
                <a:latin typeface="Open Sans Medium"/>
                <a:ea typeface="Open Sans Medium"/>
                <a:cs typeface="Open Sans Medium"/>
                <a:sym typeface="Open Sans Medium"/>
              </a:rPr>
              <a:t>Normalization</a:t>
            </a:r>
            <a:br>
              <a:rPr lang="iw-IL" sz="2000"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iw-IL" sz="2000">
                <a:latin typeface="Open Sans Medium"/>
                <a:ea typeface="Open Sans Medium"/>
                <a:cs typeface="Open Sans Medium"/>
                <a:sym typeface="Open Sans Medium"/>
              </a:rPr>
              <a:t> - Standardizing signals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266" name="Google Shape;2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64800"/>
            <a:ext cx="1137000" cy="113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135001"/>
            <a:ext cx="1137000" cy="111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2400" y="0"/>
            <a:ext cx="12344400" cy="69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125" y="0"/>
            <a:ext cx="73958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/>
          <p:nvPr/>
        </p:nvSpPr>
        <p:spPr>
          <a:xfrm>
            <a:off x="-3" y="-1"/>
            <a:ext cx="12192000" cy="6858000"/>
          </a:xfrm>
          <a:prstGeom prst="rect">
            <a:avLst/>
          </a:prstGeom>
          <a:solidFill>
            <a:srgbClr val="82766A">
              <a:alpha val="149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5"/>
          <p:cNvSpPr txBox="1"/>
          <p:nvPr>
            <p:ph type="title"/>
          </p:nvPr>
        </p:nvSpPr>
        <p:spPr>
          <a:xfrm>
            <a:off x="779135" y="609650"/>
            <a:ext cx="35958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iw-IL"/>
              <a:t>Our solution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1224025" y="1940450"/>
            <a:ext cx="3237900" cy="18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iw-IL" sz="2200">
                <a:latin typeface="Calibri"/>
                <a:ea typeface="Calibri"/>
                <a:cs typeface="Calibri"/>
                <a:sym typeface="Calibri"/>
              </a:rPr>
              <a:t>We propose using the </a:t>
            </a:r>
            <a:r>
              <a:rPr b="1" lang="iw-IL" sz="2200">
                <a:latin typeface="Calibri"/>
                <a:ea typeface="Calibri"/>
                <a:cs typeface="Calibri"/>
                <a:sym typeface="Calibri"/>
              </a:rPr>
              <a:t>Order Preserving Pattern Matching (OPM)</a:t>
            </a:r>
            <a:r>
              <a:rPr lang="iw-IL" sz="2200">
                <a:latin typeface="Calibri"/>
                <a:ea typeface="Calibri"/>
                <a:cs typeface="Calibri"/>
                <a:sym typeface="Calibri"/>
              </a:rPr>
              <a:t> algorithm to identify recurring patterns in the EEG signals. </a:t>
            </a:r>
            <a:endParaRPr sz="33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1137000" y="4134675"/>
            <a:ext cx="36591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000">
                <a:latin typeface="Open Sans Medium"/>
                <a:ea typeface="Open Sans Medium"/>
                <a:cs typeface="Open Sans Medium"/>
                <a:sym typeface="Open Sans Medium"/>
              </a:rPr>
              <a:t>We will try to find patterns using 2 main methods: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000">
                <a:latin typeface="Open Sans Medium"/>
                <a:ea typeface="Open Sans Medium"/>
                <a:cs typeface="Open Sans Medium"/>
                <a:sym typeface="Open Sans Medium"/>
              </a:rPr>
              <a:t>1) Dividing each channel into time units, where each time unit is a pattern.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000">
                <a:latin typeface="Open Sans Medium"/>
                <a:ea typeface="Open Sans Medium"/>
                <a:cs typeface="Open Sans Medium"/>
                <a:sym typeface="Open Sans Medium"/>
              </a:rPr>
              <a:t>2) Dividing by frequencies, each frequency of a certain length will be a pattern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64800"/>
            <a:ext cx="1137000" cy="113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135001"/>
            <a:ext cx="1137000" cy="111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5" name="Google Shape;285;p25"/>
          <p:cNvSpPr/>
          <p:nvPr/>
        </p:nvSpPr>
        <p:spPr>
          <a:xfrm>
            <a:off x="6802025" y="813075"/>
            <a:ext cx="3237900" cy="111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86" name="Google Shape;286;p25"/>
          <p:cNvSpPr/>
          <p:nvPr/>
        </p:nvSpPr>
        <p:spPr>
          <a:xfrm flipH="1" rot="7146164">
            <a:off x="7094924" y="2508806"/>
            <a:ext cx="1630216" cy="31128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5952338" y="3323150"/>
            <a:ext cx="2003400" cy="165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8957875" y="3323150"/>
            <a:ext cx="2003400" cy="165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 flipH="1" rot="3796646">
            <a:off x="8157472" y="2557545"/>
            <a:ext cx="1610512" cy="25692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/>
          <p:nvPr/>
        </p:nvSpPr>
        <p:spPr>
          <a:xfrm>
            <a:off x="4136100" y="4473775"/>
            <a:ext cx="3819600" cy="661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8293375" y="4379800"/>
            <a:ext cx="3332400" cy="2249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6588275" y="2949075"/>
            <a:ext cx="3100500" cy="929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6915550" y="21600"/>
            <a:ext cx="2266800" cy="1656600"/>
          </a:xfrm>
          <a:prstGeom prst="rect">
            <a:avLst/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1)</a:t>
            </a:r>
            <a:endParaRPr/>
          </a:p>
        </p:txBody>
      </p:sp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838200" y="1825625"/>
            <a:ext cx="3218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225" y="570113"/>
            <a:ext cx="7734300" cy="61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תודה + שאלות</a:t>
            </a:r>
            <a:endParaRPr/>
          </a:p>
        </p:txBody>
      </p:sp>
      <p:sp>
        <p:nvSpPr>
          <p:cNvPr id="338" name="Google Shape;338;p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3977372" y="3627599"/>
            <a:ext cx="12192000" cy="6858000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2757725" y="81075"/>
            <a:ext cx="16491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1" lang="iw-IL"/>
              <a:t>ADHD</a:t>
            </a:r>
            <a:endParaRPr/>
          </a:p>
        </p:txBody>
      </p:sp>
      <p:pic>
        <p:nvPicPr>
          <p:cNvPr descr="תמונה שמכילה אדם, פעוט, בתוך מבנה, מחשב נייד&#10;&#10;התיאור נוצר באופן אוטומטי" id="105" name="Google Shape;105;p15"/>
          <p:cNvPicPr preferRelativeResize="0"/>
          <p:nvPr/>
        </p:nvPicPr>
        <p:blipFill rotWithShape="1">
          <a:blip r:embed="rId3">
            <a:alphaModFix/>
          </a:blip>
          <a:srcRect b="0" l="9397" r="31188" t="0"/>
          <a:stretch/>
        </p:blipFill>
        <p:spPr>
          <a:xfrm>
            <a:off x="5899350" y="0"/>
            <a:ext cx="6284007" cy="6857999"/>
          </a:xfrm>
          <a:custGeom>
            <a:rect b="b" l="l" r="r" t="t"/>
            <a:pathLst>
              <a:path extrusionOk="0" h="6857999" w="7243812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5" y="1162500"/>
            <a:ext cx="1305600" cy="130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75" y="2964063"/>
            <a:ext cx="1305600" cy="130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1891620" y="1137127"/>
            <a:ext cx="3381300" cy="133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2002925" y="1158475"/>
            <a:ext cx="31587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iw-IL" sz="2205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There is an increase in the number of children diagnosed with ADHD.</a:t>
            </a:r>
            <a:endParaRPr b="1" sz="2205">
              <a:solidFill>
                <a:srgbClr val="3B94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1587051" y="2956650"/>
            <a:ext cx="4071900" cy="133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1640750" y="2956650"/>
            <a:ext cx="39645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The existing diagnosis is </a:t>
            </a:r>
            <a:b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based on the actions of the person being diagnosed at that moment.</a:t>
            </a:r>
            <a:endParaRPr b="1" sz="2200">
              <a:solidFill>
                <a:srgbClr val="3B94B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2200">
              <a:solidFill>
                <a:srgbClr val="3B94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462175" y="4754825"/>
            <a:ext cx="4341900" cy="191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1513025" y="4754825"/>
            <a:ext cx="42402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89999" lvl="0" marL="0" rtl="0" algn="ctr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This means that the existing diagnosis is not </a:t>
            </a:r>
            <a:b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completely accurate</a:t>
            </a:r>
            <a:b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And we would like to find more accurate approach to diagnosing ADHD..</a:t>
            </a:r>
            <a:endParaRPr b="1" sz="2200">
              <a:solidFill>
                <a:srgbClr val="3B94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00" y="4921413"/>
            <a:ext cx="1305600" cy="13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587825" y="195951"/>
            <a:ext cx="35958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1" lang="iw-IL">
                <a:solidFill>
                  <a:schemeClr val="dk1"/>
                </a:solidFill>
              </a:rPr>
              <a:t>What Are We Trying to Find?</a:t>
            </a:r>
            <a:endParaRPr/>
          </a:p>
        </p:txBody>
      </p:sp>
      <p:pic>
        <p:nvPicPr>
          <p:cNvPr descr="תמונה שמכילה טקסט, ציור, איור, סרט מצויר&#10;&#10;התיאור נוצר באופן אוטומטי" id="120" name="Google Shape;120;p16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4948188" y="1"/>
            <a:ext cx="7243812" cy="6857999"/>
          </a:xfrm>
          <a:custGeom>
            <a:rect b="b" l="l" r="r" t="t"/>
            <a:pathLst>
              <a:path extrusionOk="0" h="6857999" w="7243812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968975" y="1974175"/>
            <a:ext cx="37593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iw-IL" sz="20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We will receive information from brain waves using EEG</a:t>
            </a:r>
            <a:r>
              <a:rPr b="1" lang="iw-IL" sz="20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iw-IL" sz="20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electrodes</a:t>
            </a:r>
            <a:r>
              <a:rPr b="1" lang="iw-IL" sz="20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iw-IL" sz="20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analyze it using the algorithm of the proposed solution</a:t>
            </a:r>
            <a:endParaRPr b="1" sz="2000">
              <a:solidFill>
                <a:srgbClr val="3B94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188" y="2258100"/>
            <a:ext cx="909600" cy="90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0" y="3769188"/>
            <a:ext cx="909600" cy="90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1052088" y="3769188"/>
            <a:ext cx="3492000" cy="90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1052100" y="3769194"/>
            <a:ext cx="34920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200">
                <a:solidFill>
                  <a:srgbClr val="3B94B1"/>
                </a:solidFill>
                <a:highlight>
                  <a:srgbClr val="F8F9FA"/>
                </a:highlight>
              </a:rPr>
              <a:t>We would like to find patterns that appear</a:t>
            </a:r>
            <a:endParaRPr b="1" sz="2200">
              <a:solidFill>
                <a:srgbClr val="3B94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902263" y="5166900"/>
            <a:ext cx="1441500" cy="169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1009813" y="5239809"/>
            <a:ext cx="12264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000">
                <a:solidFill>
                  <a:srgbClr val="3B94B1"/>
                </a:solidFill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mainly </a:t>
            </a:r>
            <a:r>
              <a:rPr b="1" lang="iw-IL" sz="20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in the ADHD group</a:t>
            </a:r>
            <a:endParaRPr b="1" sz="2000">
              <a:solidFill>
                <a:srgbClr val="3B94B1"/>
              </a:solidFill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2798088" y="5166900"/>
            <a:ext cx="1952400" cy="169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2798100" y="5166900"/>
            <a:ext cx="1952400" cy="16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in the NON-ADHD group but not found in the ADHD group </a:t>
            </a:r>
            <a:r>
              <a:rPr b="1" lang="iw-IL" sz="2000">
                <a:solidFill>
                  <a:srgbClr val="3B94B1"/>
                </a:solidFill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at all</a:t>
            </a:r>
            <a:endParaRPr b="1" sz="2000">
              <a:solidFill>
                <a:srgbClr val="3B94B1"/>
              </a:solidFill>
              <a:highlight>
                <a:srgbClr val="B7B7B7"/>
              </a:highlight>
            </a:endParaRPr>
          </a:p>
        </p:txBody>
      </p:sp>
      <p:cxnSp>
        <p:nvCxnSpPr>
          <p:cNvPr id="130" name="Google Shape;130;p16"/>
          <p:cNvCxnSpPr>
            <a:stCxn id="124" idx="2"/>
            <a:endCxn id="126" idx="0"/>
          </p:cNvCxnSpPr>
          <p:nvPr/>
        </p:nvCxnSpPr>
        <p:spPr>
          <a:xfrm rot="5400000">
            <a:off x="1966488" y="4335288"/>
            <a:ext cx="488100" cy="1175100"/>
          </a:xfrm>
          <a:prstGeom prst="bentConnector3">
            <a:avLst>
              <a:gd fmla="val 50001" name="adj1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6"/>
          <p:cNvCxnSpPr>
            <a:stCxn id="124" idx="2"/>
            <a:endCxn id="128" idx="0"/>
          </p:cNvCxnSpPr>
          <p:nvPr/>
        </p:nvCxnSpPr>
        <p:spPr>
          <a:xfrm flipH="1" rot="-5400000">
            <a:off x="3042138" y="4434738"/>
            <a:ext cx="488100" cy="976200"/>
          </a:xfrm>
          <a:prstGeom prst="bentConnector3">
            <a:avLst>
              <a:gd fmla="val 50001" name="adj1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>
            <a:off x="-3" y="-1"/>
            <a:ext cx="12192000" cy="6858000"/>
          </a:xfrm>
          <a:prstGeom prst="rect">
            <a:avLst/>
          </a:prstGeom>
          <a:solidFill>
            <a:srgbClr val="82766A">
              <a:alpha val="149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 txBox="1"/>
          <p:nvPr>
            <p:ph type="title"/>
          </p:nvPr>
        </p:nvSpPr>
        <p:spPr>
          <a:xfrm>
            <a:off x="1137035" y="633425"/>
            <a:ext cx="35958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iw-IL"/>
              <a:t>What are the EEG waves?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25" y="2899238"/>
            <a:ext cx="958200" cy="958200"/>
          </a:xfrm>
          <a:prstGeom prst="ellipse">
            <a:avLst/>
          </a:prstGeom>
          <a:solidFill>
            <a:srgbClr val="82766A">
              <a:alpha val="14900"/>
            </a:srgbClr>
          </a:solidFill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25" y="5160000"/>
            <a:ext cx="958200" cy="95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9213" y="633413"/>
            <a:ext cx="6248400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1397825" y="4624500"/>
            <a:ext cx="3850500" cy="202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1337650" y="2459463"/>
            <a:ext cx="3850500" cy="1837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1397825" y="4676400"/>
            <a:ext cx="3850500" cy="19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These oscillations are divided into different types such as gamma, beta, alpha, theta and delta, depending on their frequency and the brain states they represent.</a:t>
            </a:r>
            <a:endParaRPr b="1" sz="2200">
              <a:solidFill>
                <a:srgbClr val="3B94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465000" y="2514350"/>
            <a:ext cx="35958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EEG waves are electrical oscillations </a:t>
            </a:r>
            <a:b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measured in the brain, which reflect the neural activity of the brain at a given time.</a:t>
            </a:r>
            <a:endParaRPr b="1" sz="2200">
              <a:solidFill>
                <a:srgbClr val="3B94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-3" y="-1"/>
            <a:ext cx="12192000" cy="6858000"/>
          </a:xfrm>
          <a:prstGeom prst="rect">
            <a:avLst/>
          </a:prstGeom>
          <a:solidFill>
            <a:srgbClr val="82766A">
              <a:alpha val="149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 txBox="1"/>
          <p:nvPr>
            <p:ph type="title"/>
          </p:nvPr>
        </p:nvSpPr>
        <p:spPr>
          <a:xfrm>
            <a:off x="958085" y="801425"/>
            <a:ext cx="35958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Play"/>
              <a:buNone/>
            </a:pPr>
            <a:r>
              <a:rPr b="1" lang="iw-IL" sz="4460"/>
              <a:t>Frequencies in EEG waves</a:t>
            </a:r>
            <a:endParaRPr sz="4460"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4">
            <a:alphaModFix/>
          </a:blip>
          <a:srcRect b="0" l="5285" r="5285" t="0"/>
          <a:stretch/>
        </p:blipFill>
        <p:spPr>
          <a:xfrm>
            <a:off x="4948188" y="1"/>
            <a:ext cx="7243812" cy="6857999"/>
          </a:xfrm>
          <a:custGeom>
            <a:rect b="b" l="l" r="r" t="t"/>
            <a:pathLst>
              <a:path extrusionOk="0" h="6857999" w="7243812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3" name="Google Shape;153;p18"/>
          <p:cNvSpPr txBox="1"/>
          <p:nvPr>
            <p:ph idx="4294967295" type="body"/>
          </p:nvPr>
        </p:nvSpPr>
        <p:spPr>
          <a:xfrm>
            <a:off x="0" y="2506806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0" i="0" lang="iw-IL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EEG captures electrical brain waves, classified into distinct frequency bands that reflect various brain states and activities.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iw-IL" sz="1800"/>
              <a:t>Frequency Bands:</a:t>
            </a:r>
            <a:r>
              <a:rPr lang="iw-IL" sz="1800"/>
              <a:t>Delta (0.5–4 Hz): Deep sleep.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w-IL" sz="1800"/>
              <a:t>Theta (4–8 Hz): Relaxation and meditation.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w-IL" sz="1800"/>
              <a:t>Alpha (8–12 Hz): Calm but alert states.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w-IL" sz="1800"/>
              <a:t>Beta (12–30 Hz): Concentration and stress.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w-IL" sz="1800"/>
              <a:t>Gamma (&gt;30 Hz): Complex cognitive functions.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iw-IL" sz="1800"/>
              <a:t>Challenges:</a:t>
            </a:r>
            <a:r>
              <a:rPr lang="iw-IL" sz="1800"/>
              <a:t>  EEG is sensitive to external noise.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/>
        </p:nvSpPr>
        <p:spPr>
          <a:xfrm>
            <a:off x="-3" y="-1"/>
            <a:ext cx="12192000" cy="6858000"/>
          </a:xfrm>
          <a:prstGeom prst="rect">
            <a:avLst/>
          </a:prstGeom>
          <a:solidFill>
            <a:srgbClr val="82766A">
              <a:alpha val="149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9"/>
          <p:cNvSpPr txBox="1"/>
          <p:nvPr>
            <p:ph type="title"/>
          </p:nvPr>
        </p:nvSpPr>
        <p:spPr>
          <a:xfrm>
            <a:off x="1797202" y="-348600"/>
            <a:ext cx="92592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iw-IL"/>
              <a:t>OPM - Order Preserving Matching</a:t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1149"/>
            <a:ext cx="1330800" cy="1330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18050"/>
            <a:ext cx="1330800" cy="130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3050" y="2076900"/>
            <a:ext cx="2250300" cy="1995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1498" y="4479850"/>
            <a:ext cx="3595800" cy="1992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19"/>
          <p:cNvSpPr/>
          <p:nvPr/>
        </p:nvSpPr>
        <p:spPr>
          <a:xfrm>
            <a:off x="1427850" y="982200"/>
            <a:ext cx="10678500" cy="77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1427850" y="1092675"/>
            <a:ext cx="10899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iw-IL" sz="2200">
                <a:solidFill>
                  <a:srgbClr val="3B94B1"/>
                </a:solidFill>
                <a:latin typeface="Open Sans"/>
                <a:ea typeface="Open Sans"/>
                <a:cs typeface="Open Sans"/>
                <a:sym typeface="Open Sans"/>
              </a:rPr>
              <a:t>(OPM) is a specialized form of pattern matching that focuses on the relative order of elements within a sequence rather than their exact values.</a:t>
            </a:r>
            <a:endParaRPr b="1" sz="2200">
              <a:solidFill>
                <a:srgbClr val="3B94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1379313" y="2076900"/>
            <a:ext cx="6613800" cy="416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1679163" y="2076900"/>
            <a:ext cx="6613800" cy="3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400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Matching Based on Relative Order:</a:t>
            </a:r>
            <a:endParaRPr b="1" sz="2400">
              <a:solidFill>
                <a:srgbClr val="3B94B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399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B94B1"/>
              </a:buClr>
              <a:buSzPts val="2400"/>
              <a:buChar char="●"/>
            </a:pPr>
            <a:r>
              <a:rPr b="1" lang="iw-IL" sz="2400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Instead of comparing direct values the algorithm compares their relative ranking.</a:t>
            </a:r>
            <a:endParaRPr b="1" sz="2400">
              <a:solidFill>
                <a:srgbClr val="3B94B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399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94B1"/>
              </a:buClr>
              <a:buSzPts val="2400"/>
              <a:buChar char="●"/>
            </a:pPr>
            <a:r>
              <a:rPr b="1" lang="iw-IL" sz="2400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example: If the sequence is </a:t>
            </a:r>
            <a:r>
              <a:rPr b="1" lang="iw-IL" sz="2400">
                <a:solidFill>
                  <a:srgbClr val="3B94B1"/>
                </a:solidFill>
                <a:latin typeface="Courier New"/>
                <a:ea typeface="Courier New"/>
                <a:cs typeface="Courier New"/>
                <a:sym typeface="Courier New"/>
              </a:rPr>
              <a:t>[3, 8, 5]</a:t>
            </a:r>
            <a:r>
              <a:rPr b="1" lang="iw-IL" sz="2400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b="1" lang="iw-IL" sz="2400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iw-IL" sz="2400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can be represented as the relative order </a:t>
            </a:r>
            <a:br>
              <a:rPr b="1" lang="iw-IL" sz="2400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iw-IL" sz="2400">
                <a:solidFill>
                  <a:srgbClr val="3B94B1"/>
                </a:solidFill>
                <a:latin typeface="Courier New"/>
                <a:ea typeface="Courier New"/>
                <a:cs typeface="Courier New"/>
                <a:sym typeface="Courier New"/>
              </a:rPr>
              <a:t>[1, 3, 2]</a:t>
            </a:r>
            <a:r>
              <a:rPr b="1" lang="iw-IL" sz="2400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where:</a:t>
            </a:r>
            <a:endParaRPr b="1" sz="2400">
              <a:solidFill>
                <a:srgbClr val="3B94B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399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94B1"/>
              </a:buClr>
              <a:buSzPts val="2400"/>
              <a:buChar char="○"/>
            </a:pPr>
            <a:r>
              <a:rPr b="1" lang="iw-IL">
                <a:solidFill>
                  <a:srgbClr val="3B94B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iw-IL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the smallest value (3)</a:t>
            </a:r>
            <a:endParaRPr b="1">
              <a:solidFill>
                <a:srgbClr val="3B94B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399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94B1"/>
              </a:buClr>
              <a:buSzPts val="2400"/>
              <a:buChar char="○"/>
            </a:pPr>
            <a:r>
              <a:rPr b="1" lang="iw-IL">
                <a:solidFill>
                  <a:srgbClr val="3B94B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iw-IL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the largest value (8)</a:t>
            </a:r>
            <a:endParaRPr b="1">
              <a:solidFill>
                <a:srgbClr val="3B94B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399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94B1"/>
              </a:buClr>
              <a:buSzPts val="2400"/>
              <a:buChar char="○"/>
            </a:pPr>
            <a:r>
              <a:rPr b="1" lang="iw-IL">
                <a:solidFill>
                  <a:srgbClr val="3B94B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iw-IL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the middle value (5)</a:t>
            </a:r>
            <a:r>
              <a:rPr b="1" lang="iw-IL">
                <a:solidFill>
                  <a:srgbClr val="3B94B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>
              <a:solidFill>
                <a:srgbClr val="3B94B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400">
              <a:solidFill>
                <a:srgbClr val="3B94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6320900" y="4852450"/>
            <a:ext cx="211800" cy="1223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 rot="7663601">
            <a:off x="6725024" y="5421483"/>
            <a:ext cx="304954" cy="16958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 rot="-8100000">
            <a:off x="7085169" y="5429915"/>
            <a:ext cx="305046" cy="16970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6589200" y="5232225"/>
            <a:ext cx="913500" cy="5481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6878100" y="5258275"/>
            <a:ext cx="335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chemeClr val="dk1"/>
                </a:solidFill>
              </a:rPr>
              <a:t>,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>
            <a:off x="1417625" y="4936525"/>
            <a:ext cx="2283000" cy="18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5468675" y="5941225"/>
            <a:ext cx="3530700" cy="8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7652250" y="98800"/>
            <a:ext cx="3393600" cy="8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>
            <p:ph type="title"/>
          </p:nvPr>
        </p:nvSpPr>
        <p:spPr>
          <a:xfrm>
            <a:off x="1003525" y="199900"/>
            <a:ext cx="4854600" cy="759300"/>
          </a:xfrm>
          <a:prstGeom prst="rect">
            <a:avLst/>
          </a:prstGeom>
          <a:noFill/>
          <a:ln cap="flat" cmpd="sng" w="38100">
            <a:solidFill>
              <a:srgbClr val="3B94B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1" lang="iw-IL"/>
              <a:t> </a:t>
            </a:r>
            <a:r>
              <a:rPr b="1" lang="iw-IL"/>
              <a:t>OPM for EEG wave</a:t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 flipH="1" rot="5400000">
            <a:off x="7381825" y="1373350"/>
            <a:ext cx="686700" cy="2479500"/>
          </a:xfrm>
          <a:prstGeom prst="bentArrow">
            <a:avLst>
              <a:gd fmla="val 32423" name="adj1"/>
              <a:gd fmla="val 27130" name="adj2"/>
              <a:gd fmla="val 25000" name="adj3"/>
              <a:gd fmla="val 4276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83" name="Google Shape;183;p20"/>
          <p:cNvSpPr/>
          <p:nvPr/>
        </p:nvSpPr>
        <p:spPr>
          <a:xfrm rot="10800000">
            <a:off x="9065300" y="5957650"/>
            <a:ext cx="1569900" cy="759300"/>
          </a:xfrm>
          <a:prstGeom prst="bentArrow">
            <a:avLst>
              <a:gd fmla="val 38700" name="adj1"/>
              <a:gd fmla="val 33816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84" name="Google Shape;184;p20"/>
          <p:cNvSpPr/>
          <p:nvPr/>
        </p:nvSpPr>
        <p:spPr>
          <a:xfrm rot="-5400000">
            <a:off x="9718817" y="2647437"/>
            <a:ext cx="1264200" cy="592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050" y="1079300"/>
            <a:ext cx="3768000" cy="1070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0"/>
          <p:cNvSpPr txBox="1"/>
          <p:nvPr/>
        </p:nvSpPr>
        <p:spPr>
          <a:xfrm>
            <a:off x="7694400" y="98800"/>
            <a:ext cx="33093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rgbClr val="3B94B1"/>
                </a:solidFill>
              </a:rPr>
              <a:t>Division into segments and choosing a pattern</a:t>
            </a:r>
            <a:endParaRPr b="1" sz="2200">
              <a:solidFill>
                <a:srgbClr val="3B94B1"/>
              </a:solidFill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4525" y="4737087"/>
            <a:ext cx="1317600" cy="1070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0"/>
          <p:cNvSpPr/>
          <p:nvPr/>
        </p:nvSpPr>
        <p:spPr>
          <a:xfrm>
            <a:off x="9676225" y="3661575"/>
            <a:ext cx="1576500" cy="8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9676225" y="3699675"/>
            <a:ext cx="11805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rgbClr val="3B94B1"/>
                </a:solidFill>
              </a:rPr>
              <a:t>Pattern </a:t>
            </a:r>
            <a:endParaRPr b="1" sz="2200">
              <a:solidFill>
                <a:srgbClr val="3B94B1"/>
              </a:solidFill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9587" y="3894823"/>
            <a:ext cx="387563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/>
          <p:nvPr/>
        </p:nvSpPr>
        <p:spPr>
          <a:xfrm>
            <a:off x="5900875" y="5159675"/>
            <a:ext cx="2582400" cy="59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5900875" y="5038175"/>
            <a:ext cx="2582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rgbClr val="3B94B1"/>
                </a:solidFill>
              </a:rPr>
              <a:t>S series of points</a:t>
            </a:r>
            <a:endParaRPr b="1" sz="2200">
              <a:solidFill>
                <a:srgbClr val="3B94B1"/>
              </a:solidFill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7425" y="6004443"/>
            <a:ext cx="3309300" cy="73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400" y="2052310"/>
            <a:ext cx="5882400" cy="1433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95" name="Google Shape;195;p20"/>
          <p:cNvGrpSpPr/>
          <p:nvPr/>
        </p:nvGrpSpPr>
        <p:grpSpPr>
          <a:xfrm>
            <a:off x="1515908" y="5040294"/>
            <a:ext cx="2085748" cy="1714925"/>
            <a:chOff x="489400" y="4589275"/>
            <a:chExt cx="3023700" cy="2662100"/>
          </a:xfrm>
        </p:grpSpPr>
        <p:pic>
          <p:nvPicPr>
            <p:cNvPr id="196" name="Google Shape;196;p20"/>
            <p:cNvPicPr preferRelativeResize="0"/>
            <p:nvPr/>
          </p:nvPicPr>
          <p:blipFill rotWithShape="1">
            <a:blip r:embed="rId8">
              <a:alphaModFix/>
            </a:blip>
            <a:srcRect b="0" l="0" r="22612" t="0"/>
            <a:stretch/>
          </p:blipFill>
          <p:spPr>
            <a:xfrm>
              <a:off x="489400" y="4589275"/>
              <a:ext cx="3023700" cy="860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B94B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7" name="Google Shape;197;p20"/>
            <p:cNvPicPr preferRelativeResize="0"/>
            <p:nvPr/>
          </p:nvPicPr>
          <p:blipFill rotWithShape="1">
            <a:blip r:embed="rId9">
              <a:alphaModFix/>
            </a:blip>
            <a:srcRect b="0" l="0" r="22612" t="0"/>
            <a:stretch/>
          </p:blipFill>
          <p:spPr>
            <a:xfrm>
              <a:off x="489400" y="5449675"/>
              <a:ext cx="3023700" cy="854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B94B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8" name="Google Shape;198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02798" y="6390975"/>
              <a:ext cx="996900" cy="860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B94B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99" name="Google Shape;199;p20"/>
          <p:cNvSpPr/>
          <p:nvPr/>
        </p:nvSpPr>
        <p:spPr>
          <a:xfrm>
            <a:off x="3833750" y="6144700"/>
            <a:ext cx="1501800" cy="5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00" name="Google Shape;200;p20"/>
          <p:cNvSpPr/>
          <p:nvPr/>
        </p:nvSpPr>
        <p:spPr>
          <a:xfrm>
            <a:off x="2592700" y="1352900"/>
            <a:ext cx="1675800" cy="52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2634850" y="1352900"/>
            <a:ext cx="157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rgbClr val="3B94B1"/>
                </a:solidFill>
              </a:rPr>
              <a:t>EEG Wave</a:t>
            </a:r>
            <a:endParaRPr b="1" sz="2200">
              <a:solidFill>
                <a:srgbClr val="3B94B1"/>
              </a:solidFill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1542075" y="3966475"/>
            <a:ext cx="2033400" cy="8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1542075" y="4053325"/>
            <a:ext cx="20334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rgbClr val="3B94B1"/>
                </a:solidFill>
              </a:rPr>
              <a:t>Searching for a P pattern</a:t>
            </a:r>
            <a:endParaRPr b="1" sz="2200">
              <a:solidFill>
                <a:srgbClr val="3B94B1"/>
              </a:solidFill>
            </a:endParaRPr>
          </a:p>
        </p:txBody>
      </p:sp>
      <p:sp>
        <p:nvSpPr>
          <p:cNvPr id="204" name="Google Shape;204;p20"/>
          <p:cNvSpPr/>
          <p:nvPr/>
        </p:nvSpPr>
        <p:spPr>
          <a:xfrm rot="-5400000">
            <a:off x="8664175" y="3566513"/>
            <a:ext cx="913800" cy="9579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6566575" y="3646875"/>
            <a:ext cx="2033400" cy="10704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rgbClr val="3B94B1"/>
                </a:solidFill>
              </a:rPr>
              <a:t>For each pattern P in the graph</a:t>
            </a:r>
            <a:endParaRPr b="1" sz="2200">
              <a:solidFill>
                <a:srgbClr val="3B94B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/>
          <p:nvPr/>
        </p:nvSpPr>
        <p:spPr>
          <a:xfrm>
            <a:off x="3483325" y="1115950"/>
            <a:ext cx="4827900" cy="168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 txBox="1"/>
          <p:nvPr>
            <p:ph type="title"/>
          </p:nvPr>
        </p:nvSpPr>
        <p:spPr>
          <a:xfrm>
            <a:off x="1559100" y="184550"/>
            <a:ext cx="9073800" cy="760200"/>
          </a:xfrm>
          <a:prstGeom prst="rect">
            <a:avLst/>
          </a:prstGeom>
          <a:noFill/>
          <a:ln cap="flat" cmpd="sng" w="38100">
            <a:solidFill>
              <a:srgbClr val="3B94B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1" lang="iw-IL"/>
              <a:t>Using FFT to find frequency patterns</a:t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 rot="5400000">
            <a:off x="1693875" y="4261529"/>
            <a:ext cx="455700" cy="592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4" name="Google Shape;214;p21"/>
          <p:cNvSpPr txBox="1"/>
          <p:nvPr/>
        </p:nvSpPr>
        <p:spPr>
          <a:xfrm>
            <a:off x="3483325" y="1115950"/>
            <a:ext cx="4827900" cy="16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rgbClr val="3B94B1"/>
                </a:solidFill>
              </a:rPr>
              <a:t>Spectral analysis uses an algorithm such as FFT (Fast Fourier Transform) to convert the signal from the time domain to the frequency domain.</a:t>
            </a:r>
            <a:endParaRPr b="1" sz="2200">
              <a:solidFill>
                <a:srgbClr val="3B94B1"/>
              </a:solidFill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793425" y="2632750"/>
            <a:ext cx="2232900" cy="76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717225" y="2722300"/>
            <a:ext cx="234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rgbClr val="3B94B1"/>
                </a:solidFill>
              </a:rPr>
              <a:t>Division into time segments</a:t>
            </a:r>
            <a:endParaRPr b="1" sz="2200">
              <a:solidFill>
                <a:srgbClr val="3B94B1"/>
              </a:solidFill>
            </a:endParaRPr>
          </a:p>
        </p:txBody>
      </p:sp>
      <p:sp>
        <p:nvSpPr>
          <p:cNvPr id="217" name="Google Shape;217;p21"/>
          <p:cNvSpPr/>
          <p:nvPr/>
        </p:nvSpPr>
        <p:spPr>
          <a:xfrm rot="5400000">
            <a:off x="9129100" y="757050"/>
            <a:ext cx="735300" cy="2213700"/>
          </a:xfrm>
          <a:prstGeom prst="bentArrow">
            <a:avLst>
              <a:gd fmla="val 38324" name="adj1"/>
              <a:gd fmla="val 27130" name="adj2"/>
              <a:gd fmla="val 25000" name="adj3"/>
              <a:gd fmla="val 32093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9925" y="2338325"/>
            <a:ext cx="3443100" cy="4410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p21"/>
          <p:cNvSpPr/>
          <p:nvPr/>
        </p:nvSpPr>
        <p:spPr>
          <a:xfrm rot="10800000">
            <a:off x="2606600" y="1368400"/>
            <a:ext cx="648000" cy="592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75" y="6022326"/>
            <a:ext cx="2979900" cy="726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21"/>
          <p:cNvSpPr/>
          <p:nvPr/>
        </p:nvSpPr>
        <p:spPr>
          <a:xfrm>
            <a:off x="170475" y="4879925"/>
            <a:ext cx="3443100" cy="98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32625" y="4879925"/>
            <a:ext cx="37188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100">
                <a:solidFill>
                  <a:srgbClr val="3B94B1"/>
                </a:solidFill>
              </a:rPr>
              <a:t>Initially, the EEG signal is represented as changes in voltage over time.</a:t>
            </a:r>
            <a:endParaRPr b="1" sz="2100">
              <a:solidFill>
                <a:srgbClr val="3B94B1"/>
              </a:solidFill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75" y="3509613"/>
            <a:ext cx="2979900" cy="726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21"/>
          <p:cNvSpPr/>
          <p:nvPr/>
        </p:nvSpPr>
        <p:spPr>
          <a:xfrm rot="5400000">
            <a:off x="1710375" y="2042496"/>
            <a:ext cx="363300" cy="592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8025" y="1284550"/>
            <a:ext cx="948000" cy="760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21"/>
          <p:cNvSpPr/>
          <p:nvPr/>
        </p:nvSpPr>
        <p:spPr>
          <a:xfrm>
            <a:off x="3669250" y="3361725"/>
            <a:ext cx="4613100" cy="168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3689142" y="3361725"/>
            <a:ext cx="4498500" cy="16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rgbClr val="3B94B1"/>
                </a:solidFill>
              </a:rPr>
              <a:t>The process identifies the frequencies that make up the signal and calculates the power of each frequency, which shows how strong each frequency is.</a:t>
            </a:r>
            <a:endParaRPr b="1" sz="2200">
              <a:solidFill>
                <a:srgbClr val="3B94B1"/>
              </a:solidFill>
            </a:endParaRPr>
          </a:p>
        </p:txBody>
      </p:sp>
      <p:pic>
        <p:nvPicPr>
          <p:cNvPr id="228" name="Google Shape;22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6150" y="5189825"/>
            <a:ext cx="3601200" cy="1558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3B94B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21"/>
          <p:cNvSpPr/>
          <p:nvPr/>
        </p:nvSpPr>
        <p:spPr>
          <a:xfrm flipH="1" rot="-5400000">
            <a:off x="6875900" y="1775875"/>
            <a:ext cx="357300" cy="2742900"/>
          </a:xfrm>
          <a:prstGeom prst="bentArrow">
            <a:avLst>
              <a:gd fmla="val 39240" name="adj1"/>
              <a:gd fmla="val 27130" name="adj2"/>
              <a:gd fmla="val 25000" name="adj3"/>
              <a:gd fmla="val 32093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iw-IL"/>
              <a:t>Dataset Description</a:t>
            </a:r>
            <a:endParaRPr/>
          </a:p>
        </p:txBody>
      </p:sp>
      <p:sp>
        <p:nvSpPr>
          <p:cNvPr id="235" name="Google Shape;235;p22"/>
          <p:cNvSpPr txBox="1"/>
          <p:nvPr>
            <p:ph idx="1" type="body"/>
          </p:nvPr>
        </p:nvSpPr>
        <p:spPr>
          <a:xfrm>
            <a:off x="838200" y="1825625"/>
            <a:ext cx="544461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iw-IL"/>
              <a:t>Dataset Size:</a:t>
            </a:r>
            <a:r>
              <a:rPr lang="iw-IL"/>
              <a:t> 121 children (61 ADHD, 60 control group).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iw-IL"/>
              <a:t>Recording Details: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w-IL"/>
              <a:t>19 EEG channels using the 10-20 system.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w-IL"/>
              <a:t>Sampling frequency: 128 Hz.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w-IL"/>
              <a:t>Preprocessed to remove noise.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iw-IL"/>
              <a:t>Experimental Task:</a:t>
            </a:r>
            <a:r>
              <a:rPr lang="iw-IL"/>
              <a:t> Counting cartoon characters in rapid succession.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6" name="Google Shape;2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3858" y="2015614"/>
            <a:ext cx="5366490" cy="305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